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9" r:id="rId5"/>
    <p:sldId id="263" r:id="rId6"/>
    <p:sldId id="258" r:id="rId7"/>
    <p:sldId id="260" r:id="rId8"/>
    <p:sldId id="26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D9E4-41F7-4C85-8749-DE31CF62C5AA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8A32-1D89-4D74-97A0-DE7D80DB46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D9E4-41F7-4C85-8749-DE31CF62C5AA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8A32-1D89-4D74-97A0-DE7D80DB46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D9E4-41F7-4C85-8749-DE31CF62C5AA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8A32-1D89-4D74-97A0-DE7D80DB46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D9E4-41F7-4C85-8749-DE31CF62C5AA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8A32-1D89-4D74-97A0-DE7D80DB46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D9E4-41F7-4C85-8749-DE31CF62C5AA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8A32-1D89-4D74-97A0-DE7D80DB46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D9E4-41F7-4C85-8749-DE31CF62C5AA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8A32-1D89-4D74-97A0-DE7D80DB46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D9E4-41F7-4C85-8749-DE31CF62C5AA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8A32-1D89-4D74-97A0-DE7D80DB46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D9E4-41F7-4C85-8749-DE31CF62C5AA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8A32-1D89-4D74-97A0-DE7D80DB46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D9E4-41F7-4C85-8749-DE31CF62C5AA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8A32-1D89-4D74-97A0-DE7D80DB46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D9E4-41F7-4C85-8749-DE31CF62C5AA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8A32-1D89-4D74-97A0-DE7D80DB46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D9E4-41F7-4C85-8749-DE31CF62C5AA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8A32-1D89-4D74-97A0-DE7D80DB46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CD9E4-41F7-4C85-8749-DE31CF62C5AA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D8A32-1D89-4D74-97A0-DE7D80DB46F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urcost.org/decisioni/1996/0360s-96.html" TargetMode="External"/><Relationship Id="rId2" Type="http://schemas.openxmlformats.org/officeDocument/2006/relationships/hyperlink" Target="http://www.giurcost.org/decisioni/1995/0029s-95.ht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urcost.org/decisioni/1995/0029s-95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>
            <a:normAutofit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I </a:t>
            </a:r>
            <a:r>
              <a:rPr lang="it-IT" sz="2800" dirty="0" smtClean="0"/>
              <a:t>caso: </a:t>
            </a:r>
            <a:r>
              <a:rPr lang="it-IT" sz="2800" dirty="0" err="1" smtClean="0"/>
              <a:t>sent</a:t>
            </a:r>
            <a:r>
              <a:rPr lang="it-IT" sz="2800" dirty="0" smtClean="0"/>
              <a:t>. 171/2007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8136904" cy="4752528"/>
          </a:xfrm>
        </p:spPr>
        <p:txBody>
          <a:bodyPr>
            <a:normAutofit fontScale="92500"/>
          </a:bodyPr>
          <a:lstStyle/>
          <a:p>
            <a:pPr algn="l"/>
            <a:r>
              <a:rPr lang="it-IT" sz="2400" dirty="0" smtClean="0">
                <a:solidFill>
                  <a:schemeClr val="tx2"/>
                </a:solidFill>
              </a:rPr>
              <a:t>Caso: decreto legge «Disposizioni </a:t>
            </a:r>
            <a:r>
              <a:rPr lang="it-IT" sz="2400" dirty="0">
                <a:solidFill>
                  <a:schemeClr val="tx2"/>
                </a:solidFill>
              </a:rPr>
              <a:t>urgenti in materia di enti </a:t>
            </a:r>
            <a:r>
              <a:rPr lang="it-IT" sz="2400" dirty="0" smtClean="0">
                <a:solidFill>
                  <a:schemeClr val="tx2"/>
                </a:solidFill>
              </a:rPr>
              <a:t>locali»</a:t>
            </a:r>
          </a:p>
          <a:p>
            <a:pPr algn="l">
              <a:spcBef>
                <a:spcPts val="0"/>
              </a:spcBef>
            </a:pPr>
            <a:r>
              <a:rPr lang="it-IT" sz="2400" dirty="0" smtClean="0">
                <a:solidFill>
                  <a:schemeClr val="tx2"/>
                </a:solidFill>
              </a:rPr>
              <a:t>inserita norma che esclude </a:t>
            </a:r>
            <a:r>
              <a:rPr lang="it-IT" sz="2400" dirty="0">
                <a:solidFill>
                  <a:schemeClr val="tx2"/>
                </a:solidFill>
              </a:rPr>
              <a:t>che la condanna per </a:t>
            </a:r>
            <a:r>
              <a:rPr lang="it-IT" sz="2400" dirty="0" smtClean="0">
                <a:solidFill>
                  <a:schemeClr val="tx2"/>
                </a:solidFill>
              </a:rPr>
              <a:t>peculato </a:t>
            </a:r>
            <a:r>
              <a:rPr lang="it-IT" sz="2400" dirty="0">
                <a:solidFill>
                  <a:schemeClr val="tx2"/>
                </a:solidFill>
              </a:rPr>
              <a:t>d’uso </a:t>
            </a:r>
            <a:r>
              <a:rPr lang="it-IT" sz="2400" dirty="0" smtClean="0">
                <a:solidFill>
                  <a:schemeClr val="tx2"/>
                </a:solidFill>
              </a:rPr>
              <a:t>costituisca causa di</a:t>
            </a:r>
            <a:r>
              <a:rPr lang="it-IT" sz="2400" dirty="0">
                <a:solidFill>
                  <a:schemeClr val="tx2"/>
                </a:solidFill>
              </a:rPr>
              <a:t> </a:t>
            </a:r>
            <a:r>
              <a:rPr lang="it-IT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incandidabilità</a:t>
            </a:r>
            <a:r>
              <a:rPr lang="it-IT" sz="2400" dirty="0">
                <a:solidFill>
                  <a:schemeClr val="tx2"/>
                </a:solidFill>
              </a:rPr>
              <a:t> alla carica di sindaco e, poi, di </a:t>
            </a:r>
            <a:r>
              <a:rPr lang="it-IT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decadenza</a:t>
            </a:r>
            <a:r>
              <a:rPr lang="it-IT" sz="2400" dirty="0">
                <a:solidFill>
                  <a:schemeClr val="tx2"/>
                </a:solidFill>
              </a:rPr>
              <a:t> </a:t>
            </a:r>
            <a:r>
              <a:rPr lang="it-IT" sz="2400" dirty="0" smtClean="0">
                <a:solidFill>
                  <a:schemeClr val="tx2"/>
                </a:solidFill>
              </a:rPr>
              <a:t>dalla </a:t>
            </a:r>
            <a:r>
              <a:rPr lang="it-IT" sz="2400" dirty="0">
                <a:solidFill>
                  <a:schemeClr val="tx2"/>
                </a:solidFill>
              </a:rPr>
              <a:t>stessa</a:t>
            </a:r>
            <a:r>
              <a:rPr lang="it-IT" sz="2400" dirty="0" smtClean="0">
                <a:solidFill>
                  <a:schemeClr val="tx2"/>
                </a:solidFill>
              </a:rPr>
              <a:t>.</a:t>
            </a:r>
          </a:p>
          <a:p>
            <a:pPr algn="l">
              <a:spcBef>
                <a:spcPts val="0"/>
              </a:spcBef>
            </a:pPr>
            <a:endParaRPr lang="it-IT" sz="2400" dirty="0">
              <a:solidFill>
                <a:schemeClr val="tx2"/>
              </a:solidFill>
            </a:endParaRPr>
          </a:p>
          <a:p>
            <a:pPr algn="just"/>
            <a:r>
              <a:rPr lang="it-IT" sz="2400" dirty="0">
                <a:solidFill>
                  <a:schemeClr val="tx2"/>
                </a:solidFill>
              </a:rPr>
              <a:t>applicabilità della censurata normativa al caso di </a:t>
            </a:r>
            <a:r>
              <a:rPr lang="it-IT" sz="2400" dirty="0" smtClean="0">
                <a:solidFill>
                  <a:schemeClr val="tx2"/>
                </a:solidFill>
              </a:rPr>
              <a:t>specie (sindaco di Messina) </a:t>
            </a:r>
            <a:r>
              <a:rPr lang="it-IT" sz="2400" dirty="0">
                <a:solidFill>
                  <a:schemeClr val="tx2"/>
                </a:solidFill>
              </a:rPr>
              <a:t>come </a:t>
            </a:r>
            <a:r>
              <a:rPr lang="it-IT" sz="2400" i="1" dirty="0" err="1">
                <a:solidFill>
                  <a:schemeClr val="tx2"/>
                </a:solidFill>
              </a:rPr>
              <a:t>ius</a:t>
            </a:r>
            <a:r>
              <a:rPr lang="it-IT" sz="2400" i="1" dirty="0">
                <a:solidFill>
                  <a:schemeClr val="tx2"/>
                </a:solidFill>
              </a:rPr>
              <a:t> </a:t>
            </a:r>
            <a:r>
              <a:rPr lang="it-IT" sz="2400" i="1" dirty="0" err="1">
                <a:solidFill>
                  <a:schemeClr val="tx2"/>
                </a:solidFill>
              </a:rPr>
              <a:t>superveniens</a:t>
            </a:r>
            <a:r>
              <a:rPr lang="it-IT" sz="2400" i="1" dirty="0">
                <a:solidFill>
                  <a:schemeClr val="tx2"/>
                </a:solidFill>
              </a:rPr>
              <a:t> </a:t>
            </a:r>
            <a:r>
              <a:rPr lang="it-IT" sz="2400" dirty="0">
                <a:solidFill>
                  <a:schemeClr val="tx2"/>
                </a:solidFill>
              </a:rPr>
              <a:t>deriva dal fatto che essa incide sul regime dei requisiti legali di mantenimento della carica pubblica elettiva «e quindi sulla sua idoneità a mutarlo con immediata efficacia tanto </a:t>
            </a:r>
            <a:r>
              <a:rPr lang="it-IT" sz="2400" i="1" dirty="0">
                <a:solidFill>
                  <a:schemeClr val="tx2"/>
                </a:solidFill>
              </a:rPr>
              <a:t>in </a:t>
            </a:r>
            <a:r>
              <a:rPr lang="it-IT" sz="2400" i="1" dirty="0" err="1">
                <a:solidFill>
                  <a:schemeClr val="tx2"/>
                </a:solidFill>
              </a:rPr>
              <a:t>malam</a:t>
            </a:r>
            <a:r>
              <a:rPr lang="it-IT" sz="2400" i="1" dirty="0">
                <a:solidFill>
                  <a:schemeClr val="tx2"/>
                </a:solidFill>
              </a:rPr>
              <a:t> </a:t>
            </a:r>
            <a:r>
              <a:rPr lang="it-IT" sz="2400" dirty="0">
                <a:solidFill>
                  <a:schemeClr val="tx2"/>
                </a:solidFill>
              </a:rPr>
              <a:t>quanto, come nella specie, in </a:t>
            </a:r>
            <a:r>
              <a:rPr lang="it-IT" sz="2400" i="1" dirty="0" err="1">
                <a:solidFill>
                  <a:schemeClr val="tx2"/>
                </a:solidFill>
              </a:rPr>
              <a:t>bonam</a:t>
            </a:r>
            <a:r>
              <a:rPr lang="it-IT" sz="2400" i="1" dirty="0">
                <a:solidFill>
                  <a:schemeClr val="tx2"/>
                </a:solidFill>
              </a:rPr>
              <a:t> </a:t>
            </a:r>
            <a:r>
              <a:rPr lang="it-IT" sz="2400" i="1" dirty="0" err="1">
                <a:solidFill>
                  <a:schemeClr val="tx2"/>
                </a:solidFill>
              </a:rPr>
              <a:t>partem</a:t>
            </a:r>
            <a:r>
              <a:rPr lang="it-IT" sz="2400" dirty="0">
                <a:solidFill>
                  <a:schemeClr val="tx2"/>
                </a:solidFill>
              </a:rPr>
              <a:t>».</a:t>
            </a:r>
          </a:p>
          <a:p>
            <a:r>
              <a:rPr lang="it-IT" sz="2400" dirty="0"/>
              <a:t/>
            </a:r>
            <a:br>
              <a:rPr lang="it-IT" sz="2400" dirty="0"/>
            </a:br>
            <a:endParaRPr lang="it-IT" sz="2400" dirty="0">
              <a:solidFill>
                <a:schemeClr val="tx2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11560" y="188640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Presupposti del decreto-legge e validità della legge di conversione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216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44624"/>
            <a:ext cx="7772400" cy="504056"/>
          </a:xfrm>
        </p:spPr>
        <p:txBody>
          <a:bodyPr>
            <a:no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Difetto dei presupposti del </a:t>
            </a:r>
            <a:r>
              <a:rPr lang="it-IT" sz="2800" dirty="0" err="1" smtClean="0">
                <a:solidFill>
                  <a:srgbClr val="FF0000"/>
                </a:solidFill>
              </a:rPr>
              <a:t>d.l</a:t>
            </a:r>
            <a:r>
              <a:rPr lang="it-IT" sz="2800" dirty="0" smtClean="0">
                <a:solidFill>
                  <a:srgbClr val="FF0000"/>
                </a:solidFill>
              </a:rPr>
              <a:t>: sent. 171/2007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548680"/>
            <a:ext cx="8496944" cy="6120680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it-IT" sz="5500" dirty="0">
                <a:solidFill>
                  <a:schemeClr val="tx1"/>
                </a:solidFill>
              </a:rPr>
              <a:t>4.–– </a:t>
            </a:r>
            <a:r>
              <a:rPr lang="it-IT" sz="5500" dirty="0" smtClean="0">
                <a:solidFill>
                  <a:schemeClr val="tx1"/>
                </a:solidFill>
              </a:rPr>
              <a:t>E’ </a:t>
            </a:r>
            <a:r>
              <a:rPr lang="it-IT" sz="5500" dirty="0">
                <a:solidFill>
                  <a:schemeClr val="tx1"/>
                </a:solidFill>
              </a:rPr>
              <a:t>sulla base di siffatti presupposti che questa Corte, con giurisprudenza costante dal 1995 (</a:t>
            </a:r>
            <a:r>
              <a:rPr lang="it-IT" sz="5500" u="sng" dirty="0">
                <a:solidFill>
                  <a:schemeClr val="tx1"/>
                </a:solidFill>
                <a:hlinkClick r:id="rId2"/>
              </a:rPr>
              <a:t>sentenza n. 29 del 1995</a:t>
            </a:r>
            <a:r>
              <a:rPr lang="it-IT" sz="5500" dirty="0">
                <a:solidFill>
                  <a:schemeClr val="tx1"/>
                </a:solidFill>
              </a:rPr>
              <a:t>), ha affermato che l’esistenza dei requisiti della straordinarietà del caso di necessità e d’urgenza può essere oggetto di </a:t>
            </a:r>
            <a:r>
              <a:rPr lang="it-IT" sz="5500" u="sng" dirty="0">
                <a:solidFill>
                  <a:schemeClr val="tx1"/>
                </a:solidFill>
              </a:rPr>
              <a:t>scrutinio di costituzionalità</a:t>
            </a:r>
            <a:r>
              <a:rPr lang="it-IT" sz="55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5500" dirty="0">
                <a:solidFill>
                  <a:schemeClr val="tx1"/>
                </a:solidFill>
              </a:rPr>
              <a:t>La Corte tuttavia, nell’affermare l’esistenza del suindicato proprio compito, è stata ed è consapevole che il suo esercizio non sostituisce e non si sovrappone a </a:t>
            </a:r>
            <a:r>
              <a:rPr lang="it-IT" sz="5500" u="sng" dirty="0">
                <a:solidFill>
                  <a:schemeClr val="tx1"/>
                </a:solidFill>
              </a:rPr>
              <a:t>quello iniziale del Governo e a quello successivo del Parlamento in sede di conversione </a:t>
            </a:r>
            <a:r>
              <a:rPr lang="it-IT" sz="5500" dirty="0">
                <a:solidFill>
                  <a:schemeClr val="tx1"/>
                </a:solidFill>
              </a:rPr>
              <a:t>– in cui le valutazioni politiche potrebbero essere prevalenti – ma deve svolgersi su un piano diverso, con la funzione di </a:t>
            </a:r>
            <a:r>
              <a:rPr lang="it-IT" sz="5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preservare l’assetto delle fonti normative</a:t>
            </a:r>
            <a:r>
              <a:rPr lang="it-IT" sz="5500" dirty="0">
                <a:solidFill>
                  <a:schemeClr val="tx1"/>
                </a:solidFill>
              </a:rPr>
              <a:t> e, con esso, il rispetto dei </a:t>
            </a:r>
            <a:r>
              <a:rPr lang="it-IT" sz="5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valori</a:t>
            </a:r>
            <a:r>
              <a:rPr lang="it-IT" sz="5500" dirty="0">
                <a:solidFill>
                  <a:schemeClr val="tx1"/>
                </a:solidFill>
              </a:rPr>
              <a:t> a tutela dei quali detto compito è predisposto.</a:t>
            </a:r>
          </a:p>
          <a:p>
            <a:pPr algn="just"/>
            <a:r>
              <a:rPr lang="it-IT" sz="5500" dirty="0">
                <a:solidFill>
                  <a:schemeClr val="tx1"/>
                </a:solidFill>
              </a:rPr>
              <a:t>L’espressione usata dalla Costituzione per indicare i presupposti alla cui ricorrenza è subordinato il potere del Governo </a:t>
            </a:r>
            <a:r>
              <a:rPr lang="it-IT" sz="5500" dirty="0" smtClean="0">
                <a:solidFill>
                  <a:schemeClr val="tx1"/>
                </a:solidFill>
              </a:rPr>
              <a:t>… comporta </a:t>
            </a:r>
            <a:r>
              <a:rPr lang="it-IT" sz="5500" dirty="0">
                <a:solidFill>
                  <a:schemeClr val="tx1"/>
                </a:solidFill>
              </a:rPr>
              <a:t>l’inevitabile conseguenza di dare alla disposizione </a:t>
            </a:r>
            <a:r>
              <a:rPr lang="it-IT" sz="5500" u="sng" dirty="0">
                <a:solidFill>
                  <a:schemeClr val="tx1"/>
                </a:solidFill>
              </a:rPr>
              <a:t>un largo margine di elasticità</a:t>
            </a:r>
            <a:r>
              <a:rPr lang="it-IT" sz="5500" dirty="0">
                <a:solidFill>
                  <a:schemeClr val="tx1"/>
                </a:solidFill>
              </a:rPr>
              <a:t>. Infatti, la straordinarietà del caso, tale da imporre la necessità di dettare con urgenza una disciplina in proposito, può essere dovuta ad una pluralità di situazioni (eventi naturali, comportamenti umani e anche atti e provvedimenti di pubblici poteri) in relazione alle quali non sono configurabili rigidi parametri, valevoli per ogni ipotesi.</a:t>
            </a:r>
          </a:p>
          <a:p>
            <a:pPr algn="just"/>
            <a:r>
              <a:rPr lang="it-IT" sz="5500" dirty="0">
                <a:solidFill>
                  <a:schemeClr val="tx1"/>
                </a:solidFill>
              </a:rPr>
              <a:t>Ciò spiega perché questa Corte abbia ritenuto che il difetto dei presupposti di legittimità della decretazione d’urgenza, in sede di scrutinio di costituzionalità, debba risultare </a:t>
            </a:r>
            <a:r>
              <a:rPr lang="it-IT" sz="5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evidente</a:t>
            </a:r>
            <a:r>
              <a:rPr lang="it-IT" sz="5500" dirty="0">
                <a:solidFill>
                  <a:schemeClr val="tx1"/>
                </a:solidFill>
              </a:rPr>
              <a:t> e </a:t>
            </a:r>
            <a:r>
              <a:rPr lang="it-IT" sz="5500" dirty="0" smtClean="0">
                <a:solidFill>
                  <a:schemeClr val="tx1"/>
                </a:solidFill>
              </a:rPr>
              <a:t>perché </a:t>
            </a:r>
            <a:r>
              <a:rPr lang="it-IT" sz="5500" dirty="0">
                <a:solidFill>
                  <a:schemeClr val="tx1"/>
                </a:solidFill>
              </a:rPr>
              <a:t>sia intervenuta positivamente soltanto una volta in presenza dello specifico fenomeno, divenuto cronico, della reiterazione dei decreti-legge non convertiti (</a:t>
            </a:r>
            <a:r>
              <a:rPr lang="it-IT" sz="5500" u="sng" dirty="0">
                <a:solidFill>
                  <a:schemeClr val="tx1"/>
                </a:solidFill>
                <a:hlinkClick r:id="rId3"/>
              </a:rPr>
              <a:t>sentenza n. 360 del 1996</a:t>
            </a:r>
            <a:r>
              <a:rPr lang="it-IT" sz="5500" dirty="0">
                <a:solidFill>
                  <a:schemeClr val="tx1"/>
                </a:solidFill>
              </a:rPr>
              <a:t>).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363272" cy="6192688"/>
          </a:xfrm>
        </p:spPr>
        <p:txBody>
          <a:bodyPr>
            <a:noAutofit/>
          </a:bodyPr>
          <a:lstStyle/>
          <a:p>
            <a:pPr marL="36000" indent="0" algn="just">
              <a:buNone/>
            </a:pPr>
            <a:r>
              <a:rPr lang="it-IT" sz="2000" dirty="0"/>
              <a:t>Sul punto la Corte ha affermato, nella </a:t>
            </a:r>
            <a:r>
              <a:rPr lang="it-IT" sz="2000" u="sng" dirty="0">
                <a:hlinkClick r:id="rId2"/>
              </a:rPr>
              <a:t>sentenza n. 29 del 1995</a:t>
            </a:r>
            <a:r>
              <a:rPr lang="it-IT" sz="2000" dirty="0"/>
              <a:t>, il principio secondo cui il difetto dei requisiti del «caso straordinario di necessità e d’urgenza», una volta intervenuta la conversione, si traduce in 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vizio </a:t>
            </a:r>
            <a:r>
              <a:rPr lang="it-IT" sz="2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procedendo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della relativa legge</a:t>
            </a:r>
            <a:r>
              <a:rPr lang="it-IT" sz="2000" dirty="0"/>
              <a:t>.</a:t>
            </a:r>
          </a:p>
          <a:p>
            <a:pPr marL="36000" indent="0" algn="just">
              <a:buNone/>
            </a:pPr>
            <a:r>
              <a:rPr lang="it-IT" sz="2000" dirty="0" smtClean="0"/>
              <a:t>…</a:t>
            </a:r>
            <a:endParaRPr lang="it-IT" sz="2000" dirty="0"/>
          </a:p>
          <a:p>
            <a:pPr marL="36000" indent="0" algn="just">
              <a:buNone/>
            </a:pPr>
            <a:r>
              <a:rPr lang="it-IT" sz="2000" dirty="0"/>
              <a:t>Se, anzitutto, nella disciplina costituzionale che regola l’emanazione di norme primarie (leggi e atti aventi efficacia di legge) viene in primo piano il 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rapporto tra gli organi </a:t>
            </a:r>
            <a:r>
              <a:rPr lang="it-IT" sz="2000" dirty="0"/>
              <a:t>– sicché potrebbe ritenersi che, una volta intervenuto l’avallo del Parlamento con la conversione del decreto, non restino margini per ulteriori controlli – non si può trascurare di rilevare che la suddetta disciplina è anche funzionale alla 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tutela dei diritti </a:t>
            </a:r>
            <a:r>
              <a:rPr lang="it-IT" sz="2000" dirty="0"/>
              <a:t>e caratterizza la configurazione del sistema costituzionale nel suo complesso. Affermare che la legge di conversione </a:t>
            </a: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sana</a:t>
            </a:r>
            <a:r>
              <a:rPr lang="it-IT" sz="2000" dirty="0"/>
              <a:t> in ogni caso </a:t>
            </a: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vizi </a:t>
            </a:r>
            <a:r>
              <a:rPr lang="it-IT" sz="2000" dirty="0"/>
              <a:t>del decreto significherebbe attribuire in concreto al legislatore ordinario il potere di </a:t>
            </a: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alterare il riparto costituzionale </a:t>
            </a:r>
            <a:r>
              <a:rPr lang="it-IT" sz="2000" dirty="0"/>
              <a:t>delle competenze del Parlamento e del Governo quanto alla produzione delle fonti primarie.</a:t>
            </a:r>
          </a:p>
          <a:p>
            <a:pPr marL="36000" indent="0">
              <a:buNone/>
            </a:pPr>
            <a:endParaRPr lang="it-IT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39552" y="1484784"/>
            <a:ext cx="842493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indent="0" algn="just">
              <a:buNone/>
            </a:pPr>
            <a:r>
              <a:rPr lang="it-IT" sz="2000" dirty="0"/>
              <a:t>Inoltre, se si ha riguardo al fatto che in una </a:t>
            </a: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Repubblica parlamentare</a:t>
            </a:r>
            <a:r>
              <a:rPr lang="it-IT" sz="2000" dirty="0"/>
              <a:t>, quale quella italiana, il Governo deve godere della </a:t>
            </a: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fiducia delle Camere </a:t>
            </a:r>
            <a:r>
              <a:rPr lang="it-IT" sz="2000" dirty="0"/>
              <a:t>e si considera che il decreto-legge comporta una sua particolare assunzione di responsabilità, si deve concludere che 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disposizioni della legge di conversione </a:t>
            </a:r>
            <a:r>
              <a:rPr lang="it-IT" sz="2000" dirty="0"/>
              <a:t>in quanto tali… </a:t>
            </a: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possono </a:t>
            </a:r>
            <a:r>
              <a:rPr lang="it-IT" sz="2000" dirty="0"/>
              <a:t>essere valutate, sotto il profilo della legittimità costituzionale, </a:t>
            </a: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autonomamente</a:t>
            </a:r>
            <a:r>
              <a:rPr lang="it-IT" sz="2000" dirty="0"/>
              <a:t> da quelle del decreto stesso. Infatti, l’immediata efficacia di questo, che lo rende idoneo a produrre modificazioni anche irreversibili sia della realtà materiale, sia dell’ordinamento, mentre rende evidente la ragione dell’inciso della norma costituzionale che 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attribuisce al Governo la responsabilità dell’emanazione del decreto</a:t>
            </a:r>
            <a:r>
              <a:rPr lang="it-IT" sz="2000" dirty="0"/>
              <a:t>, condiziona nel contempo l’attività del Parlamento in sede di conversione in modo particolare rispetto alla ordinaria attività legislativa. Il Parlamento si trova a compiere le proprie valutazioni e a deliberare con riguardo ad una situazione modificata da norme poste da un organo cui di regola, quale titolare del potere esecutivo, non spetta emanare disposizioni aventi efficacia di legge.</a:t>
            </a:r>
          </a:p>
        </p:txBody>
      </p:sp>
    </p:spTree>
    <p:extLst>
      <p:ext uri="{BB962C8B-B14F-4D97-AF65-F5344CB8AC3E}">
        <p14:creationId xmlns:p14="http://schemas.microsoft.com/office/powerpoint/2010/main" val="4294698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792088"/>
          </a:xfrm>
        </p:spPr>
        <p:txBody>
          <a:bodyPr/>
          <a:lstStyle/>
          <a:p>
            <a:r>
              <a:rPr lang="it-IT" dirty="0" smtClean="0"/>
              <a:t>II caso: </a:t>
            </a:r>
            <a:r>
              <a:rPr lang="it-IT" smtClean="0"/>
              <a:t>Teatro Petruzzelli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8496944" cy="47525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>
                <a:solidFill>
                  <a:schemeClr val="tx2"/>
                </a:solidFill>
              </a:rPr>
              <a:t>Decreto legge «disposizioni urgenti in materia tributaria e finanziaria»</a:t>
            </a:r>
          </a:p>
          <a:p>
            <a:pPr algn="just"/>
            <a:r>
              <a:rPr lang="it-IT" dirty="0">
                <a:solidFill>
                  <a:schemeClr val="tx2"/>
                </a:solidFill>
              </a:rPr>
              <a:t>Inserita </a:t>
            </a:r>
            <a:r>
              <a:rPr lang="it-IT" dirty="0" smtClean="0">
                <a:solidFill>
                  <a:schemeClr val="tx2"/>
                </a:solidFill>
              </a:rPr>
              <a:t>norma che prevede «al </a:t>
            </a:r>
            <a:r>
              <a:rPr lang="it-IT" dirty="0">
                <a:solidFill>
                  <a:schemeClr val="tx2"/>
                </a:solidFill>
              </a:rPr>
              <a:t>fine di garantire la celere ripresa delle attività culturali di pubblico interesse presso il teatro Petruzzelli di </a:t>
            </a:r>
            <a:r>
              <a:rPr lang="it-IT" dirty="0" smtClean="0">
                <a:solidFill>
                  <a:schemeClr val="tx2"/>
                </a:solidFill>
              </a:rPr>
              <a:t>Bari… il </a:t>
            </a:r>
            <a:r>
              <a:rPr lang="it-IT" dirty="0">
                <a:solidFill>
                  <a:schemeClr val="tx2"/>
                </a:solidFill>
              </a:rPr>
              <a:t>Comune di Bari acquista la proprietà dell’intero immobile sede del predetto teatro, ivi incluse tutte le dotazioni strumentali e le pertinenze, libera da ogni peso, condizioni e diritti di terzi», aggiungendo che «con uno o più provvedimenti, il prefetto di Bari determina l’indennizzo spettante ai </a:t>
            </a:r>
            <a:r>
              <a:rPr lang="it-IT" dirty="0" smtClean="0">
                <a:solidFill>
                  <a:schemeClr val="tx2"/>
                </a:solidFill>
              </a:rPr>
              <a:t>proprietari»</a:t>
            </a: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77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562074"/>
          </a:xfrm>
        </p:spPr>
        <p:txBody>
          <a:bodyPr/>
          <a:lstStyle/>
          <a:p>
            <a:r>
              <a:rPr lang="it-IT" sz="2400" dirty="0" smtClean="0">
                <a:solidFill>
                  <a:srgbClr val="FF0000"/>
                </a:solidFill>
              </a:rPr>
              <a:t>Sent. 128/2008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620688"/>
            <a:ext cx="8640960" cy="6120680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it-IT" sz="5500" dirty="0"/>
              <a:t>8.2. – Tutto ciò premesso, occorre verificare, alla stregua degli indici intrinseci ed estrinseci delle norme censurate, se risulti evidente o meno la carenza del requisito della straordinarietà del caso di necessità e d’urgenza di provvedere.</a:t>
            </a:r>
          </a:p>
          <a:p>
            <a:pPr marL="0" indent="0" algn="just">
              <a:buNone/>
            </a:pPr>
            <a:r>
              <a:rPr lang="it-IT" sz="5500" dirty="0"/>
              <a:t>L’</a:t>
            </a:r>
            <a:r>
              <a:rPr lang="it-IT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epigrafe</a:t>
            </a:r>
            <a:r>
              <a:rPr lang="it-IT" sz="5500" dirty="0"/>
              <a:t> del decreto reca l’intestazione «Disposizioni urgenti in materia tributaria e finanziaria» ed il </a:t>
            </a:r>
            <a:r>
              <a:rPr lang="it-IT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preambolo</a:t>
            </a:r>
            <a:r>
              <a:rPr lang="it-IT" sz="5500" dirty="0"/>
              <a:t> è così testualmente formulato: «Ritenuta la straordinaria necessità ed urgenza di interventi di carattere finanziario per il riequilibrio dei conti pubblici, nonché di misure per il riordino di settori della pubblica amministrazione [….]».</a:t>
            </a:r>
          </a:p>
          <a:p>
            <a:pPr marL="0" indent="0" algn="just">
              <a:buNone/>
            </a:pPr>
            <a:r>
              <a:rPr lang="it-IT" sz="5500" dirty="0"/>
              <a:t>Nessun collegamento è ravvisabile tra tali premesse e la previsione dell’esproprio del teatro Petruzzelli, la quale è appena enunciata nella relazione di accompagnamento alla legge di </a:t>
            </a:r>
            <a:r>
              <a:rPr lang="it-IT" sz="5500" dirty="0" smtClean="0"/>
              <a:t>conversione…. </a:t>
            </a:r>
            <a:r>
              <a:rPr lang="it-IT" sz="5500" dirty="0"/>
              <a:t>In definitiva, il collegamento formale dell’esproprio alle tematiche della finanza pubblica non solo non è individuabile, ma neppure è, in un modo o nell’altro, </a:t>
            </a:r>
            <a:r>
              <a:rPr lang="it-IT" sz="5500" dirty="0" smtClean="0"/>
              <a:t>indicato…</a:t>
            </a:r>
            <a:endParaRPr lang="it-IT" sz="5500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6" y="1484784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Analogamente, nei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lavori preparatori </a:t>
            </a:r>
            <a:r>
              <a:rPr lang="it-IT" dirty="0"/>
              <a:t>della legge di conversione, la giustificazione in generale della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eterogeneità delle norme inserite nel decreto-legge </a:t>
            </a:r>
            <a:r>
              <a:rPr lang="it-IT" dirty="0"/>
              <a:t>è basata sulla affermazione che tutte le disposizioni concorrono alla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manovra di finanza pubblica</a:t>
            </a:r>
            <a:r>
              <a:rPr lang="it-IT" dirty="0"/>
              <a:t>, in quanto intervengono in materia fiscale e finanziaria a fini di riequilibrio di bilancio: esigenza cui non attiene in alcun modo la disposizione relativa al teatro Petruzzelli. Quando si è tentato di giustificare in modo specifico la norma che dispone l’esproprio del teatro, si è dovuto riconoscere, che la stessa è stata introdotta per risolvere una «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annosa vicenda</a:t>
            </a:r>
            <a:r>
              <a:rPr lang="it-IT" dirty="0"/>
              <a:t>» e tutelare l’interesse ad una «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migliore fruizione del bene da parte della collettività</a:t>
            </a:r>
            <a:r>
              <a:rPr lang="it-IT" dirty="0"/>
              <a:t>», così ammettendo non solo il difetto di collegamento con la manovra di bilancio, ma anche l’assenza di ogni carattere di indispensabilità ed urgenza con riguardo alla finalità pubblica dichiarata.</a:t>
            </a:r>
          </a:p>
          <a:p>
            <a:pPr algn="just"/>
            <a:r>
              <a:rPr lang="it-IT" dirty="0"/>
              <a:t>Questa affermazione non rende ragione dell’esistenza della necessità ed urgenza di tale introduzione, che, secondo i principi enunciati dalla </a:t>
            </a:r>
            <a:r>
              <a:rPr lang="it-IT" u="sng" dirty="0"/>
              <a:t>sentenza n. 171 del 2007</a:t>
            </a:r>
            <a:r>
              <a:rPr lang="it-IT" dirty="0"/>
              <a:t>, non può essere sostenuta da apodittica enunciazione della sussistenza dei richiamati presupposti, né può esaurirsi nella eventuale constatazione della ragionevolezza della disciplina.</a:t>
            </a:r>
          </a:p>
        </p:txBody>
      </p:sp>
    </p:spTree>
    <p:extLst>
      <p:ext uri="{BB962C8B-B14F-4D97-AF65-F5344CB8AC3E}">
        <p14:creationId xmlns:p14="http://schemas.microsoft.com/office/powerpoint/2010/main" val="348599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04665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III caso: soppressione Province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784976" cy="5400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 err="1" smtClean="0">
                <a:solidFill>
                  <a:schemeClr val="tx2"/>
                </a:solidFill>
              </a:rPr>
              <a:t>Sent</a:t>
            </a:r>
            <a:r>
              <a:rPr lang="it-IT" dirty="0" smtClean="0">
                <a:solidFill>
                  <a:schemeClr val="tx2"/>
                </a:solidFill>
              </a:rPr>
              <a:t>. 220/2013</a:t>
            </a:r>
          </a:p>
          <a:p>
            <a:pPr algn="just"/>
            <a:r>
              <a:rPr lang="it-IT" dirty="0">
                <a:solidFill>
                  <a:schemeClr val="tx2"/>
                </a:solidFill>
              </a:rPr>
              <a:t>Da quanto detto si ricava una prima conseguenza sul piano della legittimità costituzionale: ben potrebbe essere adottata la decretazione di urgenza per incidere su singole funzioni degli enti locali, su singoli aspetti della legislazione elettorale o su specifici profili della struttura e composizione degli organi di governo, secondo valutazioni di opportunità politica del Governo sottoposte al vaglio successivo del Parlamento. Si ricava altresì, in senso contrario, che la </a:t>
            </a:r>
            <a:r>
              <a:rPr lang="it-IT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trasformazione</a:t>
            </a:r>
            <a:r>
              <a:rPr lang="it-IT" dirty="0">
                <a:solidFill>
                  <a:schemeClr val="tx2"/>
                </a:solidFill>
              </a:rPr>
              <a:t> per decreto-legge </a:t>
            </a:r>
            <a:r>
              <a:rPr lang="it-IT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dell’intera disciplina ordinamentale</a:t>
            </a:r>
            <a:r>
              <a:rPr lang="it-IT" dirty="0">
                <a:solidFill>
                  <a:schemeClr val="tx2"/>
                </a:solidFill>
              </a:rPr>
              <a:t> di un ente locale territoriale, previsto e garantito dalla Costituzione, è incompatibile, sul piano logico e giuridico, con il dettato costituzionale, trattandosi di una trasformazione radicale dell’intero sistema, su cui da tempo è aperto un ampio dibattito nelle sedi politiche e dottrinali, e che certo non nasce, nella sua interezza e complessità, da un «caso straordinario di necessità e d’urgenza».</a:t>
            </a:r>
          </a:p>
        </p:txBody>
      </p:sp>
    </p:spTree>
    <p:extLst>
      <p:ext uri="{BB962C8B-B14F-4D97-AF65-F5344CB8AC3E}">
        <p14:creationId xmlns:p14="http://schemas.microsoft.com/office/powerpoint/2010/main" val="23476187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851</Words>
  <Application>Microsoft Office PowerPoint</Application>
  <PresentationFormat>Presentazione su schermo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di Office</vt:lpstr>
      <vt:lpstr> I caso: sent. 171/2007</vt:lpstr>
      <vt:lpstr>Difetto dei presupposti del d.l: sent. 171/2007</vt:lpstr>
      <vt:lpstr>Presentazione standard di PowerPoint</vt:lpstr>
      <vt:lpstr>Presentazione standard di PowerPoint</vt:lpstr>
      <vt:lpstr>II caso: Teatro Petruzzelli</vt:lpstr>
      <vt:lpstr>Sent. 128/2008</vt:lpstr>
      <vt:lpstr>Presentazione standard di PowerPoint</vt:lpstr>
      <vt:lpstr>III caso: soppressione Province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Difetto dei presupposti del d.l: sent. 171/2007</dc:title>
  <dc:creator>rb</dc:creator>
  <cp:lastModifiedBy>roberto bin</cp:lastModifiedBy>
  <cp:revision>11</cp:revision>
  <dcterms:created xsi:type="dcterms:W3CDTF">2012-10-29T10:30:45Z</dcterms:created>
  <dcterms:modified xsi:type="dcterms:W3CDTF">2014-11-04T10:12:57Z</dcterms:modified>
</cp:coreProperties>
</file>